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314" r:id="rId3"/>
    <p:sldId id="321" r:id="rId4"/>
    <p:sldId id="315" r:id="rId5"/>
    <p:sldId id="316" r:id="rId6"/>
    <p:sldId id="322" r:id="rId7"/>
    <p:sldId id="323" r:id="rId8"/>
    <p:sldId id="324" r:id="rId9"/>
    <p:sldId id="32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3" autoAdjust="0"/>
    <p:restoredTop sz="94137" autoAdjust="0"/>
  </p:normalViewPr>
  <p:slideViewPr>
    <p:cSldViewPr snapToGrid="0">
      <p:cViewPr varScale="1">
        <p:scale>
          <a:sx n="153" d="100"/>
          <a:sy n="153" d="100"/>
        </p:scale>
        <p:origin x="60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35251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45311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04452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488894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40718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1528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36816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28543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04/02/2023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Inheritance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Meaning </a:t>
            </a:r>
            <a:r>
              <a:rPr lang="en-PH" b="1"/>
              <a:t>of “Inherit”</a:t>
            </a:r>
            <a:endParaRPr lang="en-PH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500" dirty="0">
                <a:solidFill>
                  <a:srgbClr val="212529"/>
                </a:solidFill>
                <a:latin typeface="Calibri (Body)"/>
              </a:rPr>
              <a:t>T</a:t>
            </a:r>
            <a:r>
              <a:rPr lang="en-US" sz="2500" b="0" i="0" dirty="0">
                <a:solidFill>
                  <a:srgbClr val="212529"/>
                </a:solidFill>
                <a:effectLst/>
                <a:latin typeface="Calibri (Body)"/>
              </a:rPr>
              <a:t>o receive from a parent or ancestor by genetic transmission.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212529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212529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212529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212529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212529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212529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212529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212529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212529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212529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  <p:pic>
        <p:nvPicPr>
          <p:cNvPr id="7" name="Picture 6" descr="A picture containing cat, indoor, domestic cat, mammal&#10;&#10;Description automatically generated">
            <a:extLst>
              <a:ext uri="{FF2B5EF4-FFF2-40B4-BE49-F238E27FC236}">
                <a16:creationId xmlns:a16="http://schemas.microsoft.com/office/drawing/2014/main" id="{A5C93F09-79A0-FE64-04DC-02E30C7800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2590148"/>
            <a:ext cx="3810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987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What is Inheritance?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In Java, it is possible to inherit attributes and methods from one class to another. </a:t>
            </a:r>
          </a:p>
          <a:p>
            <a:pPr algn="l"/>
            <a:endParaRPr lang="en-US" sz="2500" b="0" i="0" dirty="0"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The new class that is created is known as a </a:t>
            </a:r>
            <a:r>
              <a:rPr lang="en-US" sz="2500" b="1" i="0" dirty="0">
                <a:effectLst/>
                <a:latin typeface="Calibri (Body)"/>
              </a:rPr>
              <a:t>subclass</a:t>
            </a:r>
            <a:r>
              <a:rPr lang="en-US" sz="2500" b="0" i="0" dirty="0">
                <a:effectLst/>
                <a:latin typeface="Calibri (Body)"/>
              </a:rPr>
              <a:t> (child or derived class) and the existing class from where the child class is derived is known as a </a:t>
            </a:r>
            <a:r>
              <a:rPr lang="en-US" sz="2500" b="1" i="0" dirty="0">
                <a:effectLst/>
                <a:latin typeface="Calibri (Body)"/>
              </a:rPr>
              <a:t>superclass</a:t>
            </a:r>
            <a:r>
              <a:rPr lang="en-US" sz="2500" b="0" i="0" dirty="0">
                <a:effectLst/>
                <a:latin typeface="Calibri (Body)"/>
              </a:rPr>
              <a:t> (parent or base class).</a:t>
            </a:r>
          </a:p>
          <a:p>
            <a:pPr algn="l"/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To inherit from a class, the 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extends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 keyword is used.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252604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Inheritance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65B145-4EA6-DC6D-0B0B-7BE0261680E7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097F118-337D-200D-E30E-0D7D65F4A7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1123336"/>
              </p:ext>
            </p:extLst>
          </p:nvPr>
        </p:nvGraphicFramePr>
        <p:xfrm>
          <a:off x="5269456" y="1318377"/>
          <a:ext cx="1653088" cy="1356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Mommy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700" dirty="0"/>
                        <a:t>String surname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getSurname</a:t>
                      </a:r>
                      <a:r>
                        <a:rPr lang="en-PH" dirty="0"/>
                        <a:t>()</a:t>
                      </a:r>
                    </a:p>
                    <a:p>
                      <a:endParaRPr lang="en-PH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42B499CF-6619-42A0-CF89-5BEC52AE8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8264398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D2DCB1AB-6938-9007-BECC-E0B93F95E2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583246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Daughter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D1C1331C-8FD0-D3B3-EC85-FE7FD5A73598}"/>
              </a:ext>
            </a:extLst>
          </p:cNvPr>
          <p:cNvCxnSpPr>
            <a:cxnSpLocks/>
            <a:stCxn id="7" idx="0"/>
            <a:endCxn id="6" idx="1"/>
          </p:cNvCxnSpPr>
          <p:nvPr/>
        </p:nvCxnSpPr>
        <p:spPr>
          <a:xfrm rot="5400000" flipH="1" flipV="1">
            <a:off x="2865418" y="1212810"/>
            <a:ext cx="162029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74755153-9161-3AD6-CB38-9B698341DA4F}"/>
              </a:ext>
            </a:extLst>
          </p:cNvPr>
          <p:cNvCxnSpPr>
            <a:cxnSpLocks/>
            <a:stCxn id="9" idx="0"/>
            <a:endCxn id="6" idx="3"/>
          </p:cNvCxnSpPr>
          <p:nvPr/>
        </p:nvCxnSpPr>
        <p:spPr>
          <a:xfrm rot="16200000" flipV="1">
            <a:off x="7668932" y="1250169"/>
            <a:ext cx="162029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08AEA59-97B8-8D53-6FE0-658CFA46FBFC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856901-3A4C-1F00-1E6E-583D9E193EE0}"/>
              </a:ext>
            </a:extLst>
          </p:cNvPr>
          <p:cNvSpPr txBox="1"/>
          <p:nvPr/>
        </p:nvSpPr>
        <p:spPr>
          <a:xfrm>
            <a:off x="2761002" y="1485142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99F3CB-43C8-C9C0-AD80-35E8BAD66CC8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</p:spTree>
    <p:extLst>
      <p:ext uri="{BB962C8B-B14F-4D97-AF65-F5344CB8AC3E}">
        <p14:creationId xmlns:p14="http://schemas.microsoft.com/office/powerpoint/2010/main" val="36275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Parent Class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539FE-74F9-CD0E-C270-B52FE5934003}"/>
              </a:ext>
            </a:extLst>
          </p:cNvPr>
          <p:cNvSpPr txBox="1"/>
          <p:nvPr/>
        </p:nvSpPr>
        <p:spPr>
          <a:xfrm>
            <a:off x="1524001" y="1647024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9C7C6A-5089-A1C3-1B17-E7CB1143B753}"/>
              </a:ext>
            </a:extLst>
          </p:cNvPr>
          <p:cNvSpPr txBox="1"/>
          <p:nvPr/>
        </p:nvSpPr>
        <p:spPr>
          <a:xfrm>
            <a:off x="2536658" y="1639056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50DF3A-1BC0-9FDF-9C97-E38380563D53}"/>
              </a:ext>
            </a:extLst>
          </p:cNvPr>
          <p:cNvSpPr txBox="1"/>
          <p:nvPr/>
        </p:nvSpPr>
        <p:spPr>
          <a:xfrm>
            <a:off x="3600905" y="1638907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{</a:t>
            </a:r>
            <a:endParaRPr lang="en-PH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8097C0-7502-8505-817E-BC00E34EC180}"/>
              </a:ext>
            </a:extLst>
          </p:cNvPr>
          <p:cNvSpPr txBox="1"/>
          <p:nvPr/>
        </p:nvSpPr>
        <p:spPr>
          <a:xfrm>
            <a:off x="1899781" y="2260003"/>
            <a:ext cx="47139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protected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surname;</a:t>
            </a:r>
          </a:p>
          <a:p>
            <a:endParaRPr lang="en-PH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430E93-D717-22BA-6562-7878FACB006E}"/>
              </a:ext>
            </a:extLst>
          </p:cNvPr>
          <p:cNvSpPr txBox="1"/>
          <p:nvPr/>
        </p:nvSpPr>
        <p:spPr>
          <a:xfrm>
            <a:off x="1524000" y="46423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}</a:t>
            </a:r>
            <a:endParaRPr lang="en-PH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17D906-398A-6B34-51E5-036F269F65BB}"/>
              </a:ext>
            </a:extLst>
          </p:cNvPr>
          <p:cNvSpPr txBox="1"/>
          <p:nvPr/>
        </p:nvSpPr>
        <p:spPr>
          <a:xfrm>
            <a:off x="1899781" y="2864912"/>
            <a:ext cx="5114794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latin typeface="Consolas" panose="020B0609020204030204" pitchFamily="49" charset="0"/>
              </a:rPr>
              <a:t>() {</a:t>
            </a:r>
          </a:p>
          <a:p>
            <a:endParaRPr lang="en-PH" sz="2500" dirty="0">
              <a:latin typeface="Consolas" panose="020B0609020204030204" pitchFamily="49" charset="0"/>
            </a:endParaRPr>
          </a:p>
          <a:p>
            <a:r>
              <a:rPr lang="en-PH" sz="2500" dirty="0">
                <a:latin typeface="Consolas" panose="020B0609020204030204" pitchFamily="49" charset="0"/>
              </a:rPr>
              <a:t>	return </a:t>
            </a:r>
            <a:r>
              <a:rPr lang="en-PH" sz="2500" dirty="0" err="1">
                <a:latin typeface="Consolas" panose="020B0609020204030204" pitchFamily="49" charset="0"/>
              </a:rPr>
              <a:t>this.surname</a:t>
            </a:r>
            <a:r>
              <a:rPr lang="en-PH" sz="2500" dirty="0"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</p:spTree>
    <p:extLst>
      <p:ext uri="{BB962C8B-B14F-4D97-AF65-F5344CB8AC3E}">
        <p14:creationId xmlns:p14="http://schemas.microsoft.com/office/powerpoint/2010/main" val="2533456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Child Class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539FE-74F9-CD0E-C270-B52FE5934003}"/>
              </a:ext>
            </a:extLst>
          </p:cNvPr>
          <p:cNvSpPr txBox="1"/>
          <p:nvPr/>
        </p:nvSpPr>
        <p:spPr>
          <a:xfrm>
            <a:off x="1524001" y="1647024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9C7C6A-5089-A1C3-1B17-E7CB1143B753}"/>
              </a:ext>
            </a:extLst>
          </p:cNvPr>
          <p:cNvSpPr txBox="1"/>
          <p:nvPr/>
        </p:nvSpPr>
        <p:spPr>
          <a:xfrm>
            <a:off x="2586763" y="1646008"/>
            <a:ext cx="32996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Son 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extends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Mommy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50DF3A-1BC0-9FDF-9C97-E38380563D53}"/>
              </a:ext>
            </a:extLst>
          </p:cNvPr>
          <p:cNvSpPr txBox="1"/>
          <p:nvPr/>
        </p:nvSpPr>
        <p:spPr>
          <a:xfrm>
            <a:off x="5886389" y="164499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{</a:t>
            </a:r>
            <a:endParaRPr lang="en-PH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8097C0-7502-8505-817E-BC00E34EC180}"/>
              </a:ext>
            </a:extLst>
          </p:cNvPr>
          <p:cNvSpPr txBox="1"/>
          <p:nvPr/>
        </p:nvSpPr>
        <p:spPr>
          <a:xfrm>
            <a:off x="1899781" y="2260003"/>
            <a:ext cx="42880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name;</a:t>
            </a:r>
          </a:p>
          <a:p>
            <a:endParaRPr lang="en-PH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430E93-D717-22BA-6562-7878FACB006E}"/>
              </a:ext>
            </a:extLst>
          </p:cNvPr>
          <p:cNvSpPr txBox="1"/>
          <p:nvPr/>
        </p:nvSpPr>
        <p:spPr>
          <a:xfrm>
            <a:off x="1524000" y="2809120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}</a:t>
            </a:r>
            <a:endParaRPr lang="en-PH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460C12-E3DC-BC51-C875-92DA2F894A7A}"/>
              </a:ext>
            </a:extLst>
          </p:cNvPr>
          <p:cNvSpPr txBox="1"/>
          <p:nvPr/>
        </p:nvSpPr>
        <p:spPr>
          <a:xfrm>
            <a:off x="1524001" y="3597780"/>
            <a:ext cx="132144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A348D5-11EA-B893-6506-CF59C1DE7343}"/>
              </a:ext>
            </a:extLst>
          </p:cNvPr>
          <p:cNvSpPr txBox="1"/>
          <p:nvPr/>
        </p:nvSpPr>
        <p:spPr>
          <a:xfrm>
            <a:off x="2586763" y="3597780"/>
            <a:ext cx="406605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Daughter 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extends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Mommy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6342CF-CA85-9F65-E4FC-1912B798FF5A}"/>
              </a:ext>
            </a:extLst>
          </p:cNvPr>
          <p:cNvSpPr txBox="1"/>
          <p:nvPr/>
        </p:nvSpPr>
        <p:spPr>
          <a:xfrm>
            <a:off x="6652819" y="3597780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{</a:t>
            </a:r>
            <a:endParaRPr lang="en-PH" sz="25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0770C0-3B4C-AB3B-A154-F8C30FBFE016}"/>
              </a:ext>
            </a:extLst>
          </p:cNvPr>
          <p:cNvSpPr txBox="1"/>
          <p:nvPr/>
        </p:nvSpPr>
        <p:spPr>
          <a:xfrm>
            <a:off x="1899781" y="4210759"/>
            <a:ext cx="428807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name;</a:t>
            </a:r>
          </a:p>
          <a:p>
            <a:endParaRPr lang="en-PH" sz="25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891A50-C9EF-0DB5-4A73-4DB05FF83E5A}"/>
              </a:ext>
            </a:extLst>
          </p:cNvPr>
          <p:cNvSpPr txBox="1"/>
          <p:nvPr/>
        </p:nvSpPr>
        <p:spPr>
          <a:xfrm>
            <a:off x="1524000" y="4759876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}</a:t>
            </a:r>
            <a:endParaRPr lang="en-PH" sz="2500" dirty="0"/>
          </a:p>
        </p:txBody>
      </p:sp>
    </p:spTree>
    <p:extLst>
      <p:ext uri="{BB962C8B-B14F-4D97-AF65-F5344CB8AC3E}">
        <p14:creationId xmlns:p14="http://schemas.microsoft.com/office/powerpoint/2010/main" val="295780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9" grpId="0"/>
      <p:bldP spid="10" grpId="0"/>
      <p:bldP spid="5" grpId="0"/>
      <p:bldP spid="12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Protected variables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500" dirty="0">
                <a:solidFill>
                  <a:srgbClr val="000000"/>
                </a:solidFill>
                <a:latin typeface="Calibri (Body)"/>
              </a:rPr>
              <a:t>Variables with a “protected” access modifier </a:t>
            </a:r>
            <a:r>
              <a:rPr lang="en-US" sz="2500" b="1" dirty="0">
                <a:solidFill>
                  <a:srgbClr val="000000"/>
                </a:solidFill>
                <a:latin typeface="Calibri (Body)"/>
              </a:rPr>
              <a:t>can only be accessed by the parent class and its child classes/sub classes</a:t>
            </a:r>
            <a:r>
              <a:rPr lang="en-US" sz="2500" dirty="0">
                <a:solidFill>
                  <a:srgbClr val="000000"/>
                </a:solidFill>
                <a:latin typeface="Calibri (Body)"/>
              </a:rPr>
              <a:t>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algn="l"/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14114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The final Non-access modifier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539FE-74F9-CD0E-C270-B52FE5934003}"/>
              </a:ext>
            </a:extLst>
          </p:cNvPr>
          <p:cNvSpPr txBox="1"/>
          <p:nvPr/>
        </p:nvSpPr>
        <p:spPr>
          <a:xfrm>
            <a:off x="1524000" y="1647024"/>
            <a:ext cx="21335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rgbClr val="7030A0"/>
                </a:solidFill>
                <a:latin typeface="Consolas" panose="020B0609020204030204" pitchFamily="49" charset="0"/>
              </a:rPr>
              <a:t>final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class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9C7C6A-5089-A1C3-1B17-E7CB1143B753}"/>
              </a:ext>
            </a:extLst>
          </p:cNvPr>
          <p:cNvSpPr txBox="1"/>
          <p:nvPr/>
        </p:nvSpPr>
        <p:spPr>
          <a:xfrm>
            <a:off x="3657599" y="1646875"/>
            <a:ext cx="12524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Mommy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50DF3A-1BC0-9FDF-9C97-E38380563D53}"/>
              </a:ext>
            </a:extLst>
          </p:cNvPr>
          <p:cNvSpPr txBox="1"/>
          <p:nvPr/>
        </p:nvSpPr>
        <p:spPr>
          <a:xfrm>
            <a:off x="4721846" y="164687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{</a:t>
            </a:r>
            <a:endParaRPr lang="en-PH" sz="2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8097C0-7502-8505-817E-BC00E34EC180}"/>
              </a:ext>
            </a:extLst>
          </p:cNvPr>
          <p:cNvSpPr txBox="1"/>
          <p:nvPr/>
        </p:nvSpPr>
        <p:spPr>
          <a:xfrm>
            <a:off x="1899781" y="2260003"/>
            <a:ext cx="47139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protected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latin typeface="Consolas" panose="020B0609020204030204" pitchFamily="49" charset="0"/>
              </a:rPr>
              <a:t> surname;</a:t>
            </a:r>
          </a:p>
          <a:p>
            <a:endParaRPr lang="en-PH" sz="25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430E93-D717-22BA-6562-7878FACB006E}"/>
              </a:ext>
            </a:extLst>
          </p:cNvPr>
          <p:cNvSpPr txBox="1"/>
          <p:nvPr/>
        </p:nvSpPr>
        <p:spPr>
          <a:xfrm>
            <a:off x="1524000" y="4664788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latin typeface="Consolas" panose="020B0609020204030204" pitchFamily="49" charset="0"/>
              </a:rPr>
              <a:t>}</a:t>
            </a:r>
            <a:endParaRPr lang="en-PH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17D906-398A-6B34-51E5-036F269F65BB}"/>
              </a:ext>
            </a:extLst>
          </p:cNvPr>
          <p:cNvSpPr txBox="1"/>
          <p:nvPr/>
        </p:nvSpPr>
        <p:spPr>
          <a:xfrm>
            <a:off x="1899781" y="2864912"/>
            <a:ext cx="5127320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public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String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getSurname</a:t>
            </a:r>
            <a:r>
              <a:rPr lang="en-PH" sz="2500" dirty="0">
                <a:latin typeface="Consolas" panose="020B0609020204030204" pitchFamily="49" charset="0"/>
              </a:rPr>
              <a:t>() {</a:t>
            </a:r>
          </a:p>
          <a:p>
            <a:endParaRPr lang="en-PH" sz="2500" dirty="0">
              <a:latin typeface="Consolas" panose="020B0609020204030204" pitchFamily="49" charset="0"/>
            </a:endParaRPr>
          </a:p>
          <a:p>
            <a:r>
              <a:rPr lang="en-PH" sz="2500" dirty="0">
                <a:latin typeface="Consolas" panose="020B0609020204030204" pitchFamily="49" charset="0"/>
              </a:rPr>
              <a:t>	return </a:t>
            </a:r>
            <a:r>
              <a:rPr lang="en-PH" sz="2500" dirty="0" err="1">
                <a:latin typeface="Consolas" panose="020B0609020204030204" pitchFamily="49" charset="0"/>
              </a:rPr>
              <a:t>this.surname</a:t>
            </a:r>
            <a:r>
              <a:rPr lang="en-PH" sz="2500" dirty="0"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latin typeface="Consolas" panose="020B0609020204030204" pitchFamily="49" charset="0"/>
              </a:rPr>
              <a:t>}</a:t>
            </a:r>
          </a:p>
          <a:p>
            <a:endParaRPr lang="en-PH" sz="25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B28C8-00C3-C6C5-1ED8-2D58D4FC2809}"/>
              </a:ext>
            </a:extLst>
          </p:cNvPr>
          <p:cNvSpPr txBox="1"/>
          <p:nvPr/>
        </p:nvSpPr>
        <p:spPr>
          <a:xfrm>
            <a:off x="6557633" y="1646875"/>
            <a:ext cx="285462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dirty="0">
                <a:solidFill>
                  <a:srgbClr val="FF0000"/>
                </a:solidFill>
              </a:rPr>
              <a:t>This class cannot be inherited by other classes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E69B205B-1F7E-121D-C088-6FFF430E27D7}"/>
              </a:ext>
            </a:extLst>
          </p:cNvPr>
          <p:cNvSpPr/>
          <p:nvPr/>
        </p:nvSpPr>
        <p:spPr>
          <a:xfrm>
            <a:off x="5378097" y="163944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7362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8" grpId="0"/>
      <p:bldP spid="9" grpId="0"/>
      <p:bldP spid="10" grpId="0"/>
      <p:bldP spid="11" grpId="0"/>
      <p:bldP spid="5" grpId="0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rmAutofit fontScale="90000"/>
          </a:bodyPr>
          <a:lstStyle/>
          <a:p>
            <a:r>
              <a:rPr lang="en-PH" b="1" dirty="0"/>
              <a:t>Why use Inheritance?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</a:t>
            </a:r>
            <a:endParaRPr lang="en-P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444037F-B658-D82C-5DCA-53E8AA1493D7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71450" indent="-171450" algn="l"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 </a:t>
            </a:r>
            <a:r>
              <a:rPr lang="en-US" sz="2500" b="1" i="0" dirty="0">
                <a:effectLst/>
                <a:latin typeface="Calibri (Body)"/>
              </a:rPr>
              <a:t>Code reusability</a:t>
            </a:r>
            <a:r>
              <a:rPr lang="en-US" sz="2500" b="0" i="0" dirty="0">
                <a:effectLst/>
                <a:latin typeface="Calibri (Body)"/>
              </a:rPr>
              <a:t>. The code that is present in the parent class can be directly used by the child class. You do not need to rewrite variables and methods.</a:t>
            </a: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dirty="0"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b="0" i="0" dirty="0">
              <a:effectLst/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dirty="0"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b="0" i="0" dirty="0">
              <a:effectLst/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dirty="0"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b="0" i="0" dirty="0">
              <a:effectLst/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dirty="0"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b="0" i="0" dirty="0">
              <a:effectLst/>
              <a:latin typeface="Calibri (Body)"/>
            </a:endParaRPr>
          </a:p>
          <a:p>
            <a:pPr marL="171450" indent="-171450" algn="l">
              <a:buFont typeface="Wingdings" panose="05000000000000000000" pitchFamily="2" charset="2"/>
              <a:buChar char="q"/>
            </a:pPr>
            <a:endParaRPr lang="en-US" sz="2500" dirty="0">
              <a:latin typeface="Calibri (Body)"/>
            </a:endParaRPr>
          </a:p>
          <a:p>
            <a:pPr algn="l"/>
            <a:endParaRPr lang="en-US" sz="2500" b="0" i="0" dirty="0"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696134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1066</TotalTime>
  <Words>270</Words>
  <Application>Microsoft Office PowerPoint</Application>
  <PresentationFormat>Widescreen</PresentationFormat>
  <Paragraphs>103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(Body)</vt:lpstr>
      <vt:lpstr>Calibri Light</vt:lpstr>
      <vt:lpstr>Consolas</vt:lpstr>
      <vt:lpstr>Wingdings</vt:lpstr>
      <vt:lpstr>Office Theme</vt:lpstr>
      <vt:lpstr>Inheritance</vt:lpstr>
      <vt:lpstr>Meaning of “Inherit”</vt:lpstr>
      <vt:lpstr>What is Inheritance?</vt:lpstr>
      <vt:lpstr>Inheritance</vt:lpstr>
      <vt:lpstr>Parent Class</vt:lpstr>
      <vt:lpstr>Child Class</vt:lpstr>
      <vt:lpstr>Protected variables</vt:lpstr>
      <vt:lpstr>The final Non-access modifier</vt:lpstr>
      <vt:lpstr>Why use Inheritance?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180</cp:revision>
  <dcterms:created xsi:type="dcterms:W3CDTF">2022-05-11T03:47:05Z</dcterms:created>
  <dcterms:modified xsi:type="dcterms:W3CDTF">2023-02-04T08:16:32Z</dcterms:modified>
</cp:coreProperties>
</file>

<file path=docProps/thumbnail.jpeg>
</file>